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B07CC8-8236-4B26-B899-82D68BEFC1B7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F5A022-14DF-4D4A-84CE-6D3EEF1284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brnadzor.gov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Порядок проведения государственной итоговой аттестации по программам  основного общего образования в 2017-2018 учебном году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5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Повторная сдача ГИА в текущем учебном году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Получившие на ГИА неудовлетворительный результат по 2 учебным предметам;</a:t>
            </a:r>
          </a:p>
          <a:p>
            <a:pPr marL="0" indent="0">
              <a:buNone/>
            </a:pPr>
            <a:r>
              <a:rPr lang="ru-RU" dirty="0" smtClean="0"/>
              <a:t>2. Не явившиеся на экзамены по уважительным причинам (подтверждается документально);</a:t>
            </a:r>
          </a:p>
          <a:p>
            <a:pPr marL="0" indent="0">
              <a:buNone/>
            </a:pPr>
            <a:r>
              <a:rPr lang="ru-RU" dirty="0" smtClean="0"/>
              <a:t>3. Не завершившие выполнение экзаменационной работы по уважительным причинам (подтверждается документально);</a:t>
            </a:r>
          </a:p>
          <a:p>
            <a:pPr marL="0" indent="0">
              <a:buNone/>
            </a:pPr>
            <a:r>
              <a:rPr lang="ru-RU" dirty="0" smtClean="0"/>
              <a:t>4. Результаты которых  были аннулированы в случае выявления фактов нарушений;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3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Средства обучения и воспитания, которыми можно пользоваться на   ОГЭ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574261"/>
              </p:ext>
            </p:extLst>
          </p:nvPr>
        </p:nvGraphicFramePr>
        <p:xfrm>
          <a:off x="152400" y="685798"/>
          <a:ext cx="8839200" cy="587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956"/>
                <a:gridCol w="6711244"/>
              </a:tblGrid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предмет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Средства обучения и воспитания</a:t>
                      </a:r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Русский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Орфографические словари, предоставленные</a:t>
                      </a:r>
                      <a:r>
                        <a:rPr lang="ru-RU" sz="1100" baseline="0" dirty="0" smtClean="0"/>
                        <a:t> организаторами</a:t>
                      </a:r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Математика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Линейка, справочные  материалы, содержащие основные</a:t>
                      </a:r>
                      <a:r>
                        <a:rPr lang="ru-RU" sz="1100" baseline="0" dirty="0" smtClean="0"/>
                        <a:t> формулы курса математики</a:t>
                      </a:r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Физика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Непрограммируемый калькулятор, лабораторное оборудование</a:t>
                      </a:r>
                      <a:endParaRPr lang="ru-RU" sz="1100" dirty="0"/>
                    </a:p>
                  </a:txBody>
                  <a:tcPr/>
                </a:tc>
              </a:tr>
              <a:tr h="756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Химия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Непрограммируемый калькулятор, лабораторное оборудование, периодическая система </a:t>
                      </a:r>
                      <a:r>
                        <a:rPr lang="ru-RU" sz="1100" dirty="0" err="1" smtClean="0"/>
                        <a:t>Д.И.Менделеева</a:t>
                      </a:r>
                      <a:r>
                        <a:rPr lang="ru-RU" sz="1100" dirty="0" smtClean="0"/>
                        <a:t>, таблица растворимости солей, кислот и оснований в </a:t>
                      </a:r>
                      <a:r>
                        <a:rPr lang="ru-RU" sz="1100" baseline="0" dirty="0" smtClean="0"/>
                        <a:t> воде, электрохимический ряд напряжений металлов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Биология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Линейка, карандаш</a:t>
                      </a:r>
                      <a:r>
                        <a:rPr lang="ru-RU" sz="1100" baseline="0" dirty="0" smtClean="0"/>
                        <a:t> и непрограммируемый калькулятор</a:t>
                      </a:r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География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Линейка, непрограммируемый калькулятор, географические  атласы</a:t>
                      </a:r>
                      <a:r>
                        <a:rPr lang="ru-RU" sz="1100" baseline="0" dirty="0" smtClean="0"/>
                        <a:t> для 7,8,9 </a:t>
                      </a:r>
                      <a:r>
                        <a:rPr lang="ru-RU" sz="1100" baseline="0" dirty="0" err="1" smtClean="0"/>
                        <a:t>кл</a:t>
                      </a:r>
                      <a:r>
                        <a:rPr lang="ru-RU" sz="1100" baseline="0" dirty="0" smtClean="0"/>
                        <a:t>.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58269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Литература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Полные</a:t>
                      </a:r>
                      <a:r>
                        <a:rPr lang="ru-RU" sz="1100" baseline="0" dirty="0" smtClean="0"/>
                        <a:t> тексты художественных произведений, сборники лирики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103166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Информатика и ИКТ, иностранные языки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компьютеры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0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Экзамены проводятся в ППЭ;</a:t>
            </a:r>
          </a:p>
          <a:p>
            <a:r>
              <a:rPr lang="ru-RU" dirty="0" smtClean="0"/>
              <a:t>До входа в ППЭ выделяют место для личных вещей обучающихся; места для сопровождающих, медицинских работников;</a:t>
            </a:r>
          </a:p>
          <a:p>
            <a:r>
              <a:rPr lang="ru-RU" dirty="0" smtClean="0"/>
              <a:t>В день проведения экзамена в ППЭ присутствуют: руководитель пункта и организаторы, директор образовательной организации, в помещении которой организован ППЭ,  уполномоченный ГЭК, технический специалист, сотрудники полиции, общественные наблюдатели; СМИ, медицинские работники, специалист по проведению инструктажа и обеспечению лабораторных работ, эксперты, оценивающие работы по химии, в случае, если спецификацией КИМ предусмотрены лабораторные работы;</a:t>
            </a:r>
          </a:p>
        </p:txBody>
      </p:sp>
    </p:spTree>
    <p:extLst>
      <p:ext uri="{BB962C8B-B14F-4D97-AF65-F5344CB8AC3E}">
        <p14:creationId xmlns:p14="http://schemas.microsoft.com/office/powerpoint/2010/main" val="100627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 время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 рабочем столе, кроме экзаменационных материалов  находятся:</a:t>
            </a:r>
          </a:p>
          <a:p>
            <a:pPr>
              <a:buFontTx/>
              <a:buChar char="-"/>
            </a:pPr>
            <a:r>
              <a:rPr lang="ru-RU" dirty="0" smtClean="0"/>
              <a:t>Ручка (</a:t>
            </a:r>
            <a:r>
              <a:rPr lang="ru-RU" dirty="0" err="1" smtClean="0"/>
              <a:t>гелевая</a:t>
            </a:r>
            <a:r>
              <a:rPr lang="ru-RU" dirty="0" smtClean="0"/>
              <a:t> или капиллярная с чернилами черного цвета);</a:t>
            </a:r>
          </a:p>
          <a:p>
            <a:pPr>
              <a:buFontTx/>
              <a:buChar char="-"/>
            </a:pPr>
            <a:r>
              <a:rPr lang="ru-RU" dirty="0" smtClean="0"/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dirty="0" smtClean="0"/>
              <a:t>Средства обучения и воспитания;</a:t>
            </a:r>
          </a:p>
          <a:p>
            <a:pPr>
              <a:buFontTx/>
              <a:buChar char="-"/>
            </a:pPr>
            <a:r>
              <a:rPr lang="ru-RU" dirty="0" smtClean="0"/>
              <a:t>Черновики (за исключением ОГЭ по иностранным языкам, раздел «говорение»);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33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Запрещается иметь при себе: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Средства связи;</a:t>
            </a:r>
          </a:p>
          <a:p>
            <a:r>
              <a:rPr lang="ru-RU" dirty="0" smtClean="0"/>
              <a:t>Электронно-вычислительную технику;</a:t>
            </a:r>
          </a:p>
          <a:p>
            <a:r>
              <a:rPr lang="ru-RU" dirty="0" smtClean="0"/>
              <a:t>Фото, аудио и видеоаппаратуру;</a:t>
            </a:r>
          </a:p>
          <a:p>
            <a:r>
              <a:rPr lang="ru-RU" dirty="0" smtClean="0"/>
              <a:t>Справочные материалы;</a:t>
            </a:r>
          </a:p>
          <a:p>
            <a:r>
              <a:rPr lang="ru-RU" dirty="0" smtClean="0"/>
              <a:t>Письменные заметки и иные средства хранения и передачи информации;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99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Проверка и оценивание экзаменационных работ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800" b="1" dirty="0" smtClean="0"/>
              <a:t>Записи в черновиках не проверяются.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Предметные комиссии оценивают обезличенные копии экзаменационных работ.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При проверке устных ответов раздела «говорение» ОГЭ по иностранным языкам оцениваются цифровые аудиозаписи устных ответов.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Экзаменационные работы проверяются 2 независимыми экспертами. В случае существенного расхождения в выставленных баллах </a:t>
            </a:r>
            <a:r>
              <a:rPr lang="ru-RU" sz="1800" b="1" dirty="0" smtClean="0"/>
              <a:t>назначается </a:t>
            </a:r>
            <a:r>
              <a:rPr lang="ru-RU" sz="1800" b="1" dirty="0" smtClean="0"/>
              <a:t>третья проверка другим экспертом.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Обработка и проверка экзаменационных работ занимает не более 10 дней.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Полученные баллы переводятся РЦОИ  в 5-балльную систему оценивания.</a:t>
            </a:r>
          </a:p>
          <a:p>
            <a:pPr marL="514350" indent="-514350">
              <a:buAutoNum type="arabicPeriod"/>
            </a:pPr>
            <a:r>
              <a:rPr lang="ru-RU" sz="1800" b="1" dirty="0" smtClean="0"/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90222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Проверка и оценивание экзаменационных работ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8. Ознакомление обучающихся с полученными результатами ГИА по учебному предмету осуществляется не позднее  3 дней со дня их утверждения ГЭК.</a:t>
            </a:r>
          </a:p>
          <a:p>
            <a:pPr marL="0" indent="0">
              <a:buNone/>
            </a:pPr>
            <a:r>
              <a:rPr lang="ru-RU" dirty="0" smtClean="0"/>
              <a:t>9. Результаты ГИА 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0" indent="0">
              <a:buNone/>
            </a:pPr>
            <a:r>
              <a:rPr lang="ru-RU" dirty="0" smtClean="0"/>
              <a:t>10. 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 результат по одному из этих предметов на ГИА в дополнительные сроки, предоставляется право пройти ГИА  по соответствующим учебным предметам не ранее </a:t>
            </a:r>
            <a:r>
              <a:rPr lang="ru-RU" dirty="0" smtClean="0">
                <a:solidFill>
                  <a:srgbClr val="FF0000"/>
                </a:solidFill>
              </a:rPr>
              <a:t>1 сентября текущего года.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1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Порядок подачи апелляции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 нарушении порядка  проведения ГИА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 несогласии  с выставленными баллами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 smtClean="0"/>
              <a:t>В день проведения экзамена, не покидая ППЭ;</a:t>
            </a:r>
          </a:p>
          <a:p>
            <a:r>
              <a:rPr lang="ru-RU" dirty="0" smtClean="0"/>
              <a:t>Апелляция подается члену ГЭК;</a:t>
            </a:r>
          </a:p>
          <a:p>
            <a:r>
              <a:rPr lang="ru-RU" dirty="0" smtClean="0"/>
              <a:t>Рассмотрение апелляции конфликтной комиссией в течение 2 рабочих дней (не рассматриваются по вопросам содержания и структуры экзаменационных материалов, по вопросам оценивания заданий с кратким ответом, нарушения Порядка обучающимся, </a:t>
            </a:r>
            <a:r>
              <a:rPr lang="ru-RU" dirty="0" smtClean="0"/>
              <a:t>неправильного  оформления экзаменационной </a:t>
            </a:r>
            <a:r>
              <a:rPr lang="ru-RU" dirty="0" smtClean="0"/>
              <a:t>работы).</a:t>
            </a:r>
          </a:p>
          <a:p>
            <a:r>
              <a:rPr lang="ru-RU" u="sng" dirty="0" smtClean="0"/>
              <a:t>Решение: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1. Удовлетворение и аннулирование результатов, возможность сдачи экзамена в другой день.</a:t>
            </a:r>
          </a:p>
          <a:p>
            <a:pPr marL="0" indent="0">
              <a:buNone/>
            </a:pPr>
            <a:r>
              <a:rPr lang="ru-RU" dirty="0" smtClean="0"/>
              <a:t>2. Отклонение апелляции.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/>
              <a:t>В течение 2 рабочих дней со дня объявления результатов;</a:t>
            </a:r>
          </a:p>
          <a:p>
            <a:r>
              <a:rPr lang="ru-RU" dirty="0" smtClean="0"/>
              <a:t>Апелляция подается директору образовательной организации;</a:t>
            </a:r>
          </a:p>
          <a:p>
            <a:r>
              <a:rPr lang="ru-RU" dirty="0" smtClean="0"/>
              <a:t>Рассмотрение апелляции конфликтной комиссией в течение 4 рабочих дней;</a:t>
            </a:r>
          </a:p>
          <a:p>
            <a:r>
              <a:rPr lang="ru-RU" u="sng" dirty="0" smtClean="0"/>
              <a:t>Решение:</a:t>
            </a:r>
          </a:p>
          <a:p>
            <a:r>
              <a:rPr lang="ru-RU" dirty="0" smtClean="0"/>
              <a:t>1. </a:t>
            </a:r>
            <a:r>
              <a:rPr lang="ru-RU" dirty="0"/>
              <a:t>О</a:t>
            </a:r>
            <a:r>
              <a:rPr lang="ru-RU" dirty="0" smtClean="0"/>
              <a:t>тклонение апелляции и сохранение баллов.</a:t>
            </a:r>
          </a:p>
          <a:p>
            <a:r>
              <a:rPr lang="ru-RU" dirty="0" smtClean="0"/>
              <a:t>2. Удовлетворение  апелляции и выставление других баллов.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885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экзаменов в 2018г.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794425"/>
              </p:ext>
            </p:extLst>
          </p:nvPr>
        </p:nvGraphicFramePr>
        <p:xfrm>
          <a:off x="304800" y="1554163"/>
          <a:ext cx="86868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 экзаменов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 язык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мин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 мин письменная часть +</a:t>
                      </a:r>
                      <a:r>
                        <a:rPr lang="ru-RU" baseline="0" dirty="0" smtClean="0"/>
                        <a:t> 15 мин раздел «говорение»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338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Шкала перевода баллов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smtClean="0"/>
              <a:t>отметку  </a:t>
            </a:r>
            <a:r>
              <a:rPr lang="ru-RU" sz="2000" dirty="0" smtClean="0"/>
              <a:t>на федеральном </a:t>
            </a:r>
            <a:r>
              <a:rPr lang="ru-RU" sz="2000" dirty="0" smtClean="0"/>
              <a:t>уровне 2018г.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780708"/>
              </p:ext>
            </p:extLst>
          </p:nvPr>
        </p:nvGraphicFramePr>
        <p:xfrm>
          <a:off x="457200" y="1066800"/>
          <a:ext cx="8382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635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Русский язык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15-24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25-33 (</a:t>
                      </a:r>
                      <a:r>
                        <a:rPr lang="ru-RU" sz="1200" dirty="0" err="1" smtClean="0"/>
                        <a:t>д.б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4 балла за грамотность)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34-39 (</a:t>
                      </a:r>
                      <a:r>
                        <a:rPr lang="ru-RU" sz="1200" dirty="0" err="1" smtClean="0"/>
                        <a:t>д.б</a:t>
                      </a:r>
                      <a:r>
                        <a:rPr lang="ru-RU" sz="1200" dirty="0" smtClean="0"/>
                        <a:t>. 6 баллов за грамотность)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Математика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8-14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15-21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22-32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Обществознание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15-24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34-39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10-19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31-40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Химия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9-17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18-26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27-34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Литература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10-17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18-24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25-29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Иностранный</a:t>
                      </a:r>
                      <a:r>
                        <a:rPr lang="ru-RU" sz="1200" baseline="0" dirty="0" smtClean="0"/>
                        <a:t> язык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0-28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29-45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46-58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59-70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География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12-19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20-26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27-32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Биология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13-25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26-36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37-46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Информатика и ИКТ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5-11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12-17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18-22</a:t>
                      </a:r>
                      <a:endParaRPr lang="ru-RU" sz="1200" dirty="0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История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0-12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13-23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24-34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35-44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6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Федеральные 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 ст. 58; 59 ФЗ «Об образовании в РФ» от 29.12.2012 № 273-ФЗ.</a:t>
            </a:r>
          </a:p>
          <a:p>
            <a:pPr marL="0" indent="0">
              <a:buNone/>
            </a:pPr>
            <a:r>
              <a:rPr lang="ru-RU" dirty="0" smtClean="0"/>
              <a:t>2. Правила формирования и ведения ФИС ГИА и РИС ГИА (утв. Постановлением Правительства  РФ от 31.08.2013г. № 755).</a:t>
            </a:r>
          </a:p>
          <a:p>
            <a:pPr marL="0" indent="0">
              <a:buNone/>
            </a:pPr>
            <a:r>
              <a:rPr lang="ru-RU" dirty="0" smtClean="0"/>
              <a:t>3. Порядок проведения ГИА по образовательным программам основного общего образования  (утв. Приказом МОН РФ от 25.12.2013г. № 1394), в последней редакции от 09.01.2017г. № 7.</a:t>
            </a:r>
          </a:p>
          <a:p>
            <a:pPr marL="0" indent="0">
              <a:buNone/>
            </a:pPr>
            <a:r>
              <a:rPr lang="ru-RU" dirty="0" smtClean="0"/>
              <a:t>4. Порядок аккредитации общественных наблюдателей (утв. Приказом МОН РФ от 28.06.2013г. № 491).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98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выставления оценок в 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Итоговые отметки за 9 класс определяются как среднее арифметическое  </a:t>
            </a:r>
            <a:r>
              <a:rPr lang="ru-RU" sz="3600" dirty="0" smtClean="0">
                <a:solidFill>
                  <a:srgbClr val="FF0000"/>
                </a:solidFill>
              </a:rPr>
              <a:t>годовой и экзаменационной </a:t>
            </a:r>
            <a:r>
              <a:rPr lang="ru-RU" sz="3600" dirty="0" smtClean="0"/>
              <a:t>отметок выпускника и выставляются в аттестат целыми числами в соответствии с правилами математического округления.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44017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Подробную информацию можно получить 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edu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федеральный портал «Российское образование»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ru-RU" dirty="0" smtClean="0">
                <a:hlinkClick r:id="rId3"/>
              </a:rPr>
              <a:t>://</a:t>
            </a:r>
            <a:r>
              <a:rPr lang="en-US" dirty="0" err="1" smtClean="0">
                <a:hlinkClick r:id="rId3"/>
              </a:rPr>
              <a:t>fipi</a:t>
            </a:r>
            <a:r>
              <a:rPr lang="ru-RU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 федеральный институт педагогических измерений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://</a:t>
            </a:r>
            <a:r>
              <a:rPr lang="en-US" dirty="0" err="1" smtClean="0">
                <a:hlinkClick r:id="rId4"/>
              </a:rPr>
              <a:t>obrnadzor</a:t>
            </a:r>
            <a:r>
              <a:rPr lang="ru-RU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gov</a:t>
            </a:r>
            <a:r>
              <a:rPr lang="ru-RU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> </a:t>
            </a:r>
            <a:r>
              <a:rPr lang="ru-RU" dirty="0" err="1" smtClean="0"/>
              <a:t>Рособрнадзор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19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т. 59 ФЗ «Об образовании в РФ»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. 6. </a:t>
            </a:r>
            <a:r>
              <a:rPr lang="ru-RU" dirty="0" smtClean="0"/>
              <a:t>К ГИА допускается обучающийся, не имеющий академической задолженности и в полном объеме  выполнивший учебный план по соответствующим образовательным программам.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. 7. </a:t>
            </a:r>
            <a:r>
              <a:rPr lang="ru-RU" dirty="0" smtClean="0"/>
              <a:t>Обучающиеся, не прошедшие ГИА или получившие на ГИА неудовлетворительные  результаты, вправе пройти ГИА в сроки, определяемые порядком  проведения ГИА по соответствующим образовательным программам.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. 11. </a:t>
            </a:r>
            <a:r>
              <a:rPr lang="ru-RU" dirty="0" smtClean="0"/>
              <a:t>При проведении ГИА используются  </a:t>
            </a:r>
            <a:r>
              <a:rPr lang="ru-RU" dirty="0" err="1" smtClean="0"/>
              <a:t>КИМы</a:t>
            </a:r>
            <a:r>
              <a:rPr lang="ru-RU" dirty="0" smtClean="0"/>
              <a:t>, представляющие собой комплексы заданий стандартизированной формы.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90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Какие экзамены включает в себя ГИА-9 в 2017-2018гг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Обязательные предметы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Предметы по выбору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040188" cy="24733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Русский язык</a:t>
            </a:r>
          </a:p>
          <a:p>
            <a:pPr marL="0" indent="0">
              <a:buNone/>
            </a:pPr>
            <a:r>
              <a:rPr lang="ru-RU" dirty="0" smtClean="0"/>
              <a:t>Математика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473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 предмета по выбору из числа: физика, химия, биология, история, география, информатика и ИКТ, иностранные языки, обществознание, литература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48200" y="4495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57200" y="44958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09600" y="3276600"/>
            <a:ext cx="3581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количество экзаменов не должно превышать 4.  аттестат = успешный результат ГИА по 4 предметам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04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проведения ГИА-9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33401"/>
            <a:ext cx="4040188" cy="1219200"/>
          </a:xfrm>
        </p:spPr>
        <p:txBody>
          <a:bodyPr>
            <a:normAutofit fontScale="25000" lnSpcReduction="20000"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r>
              <a:rPr lang="ru-RU" sz="7200" dirty="0" smtClean="0"/>
              <a:t>Основной государственный экзамен</a:t>
            </a:r>
          </a:p>
          <a:p>
            <a:r>
              <a:rPr lang="ru-RU" sz="7200" dirty="0" smtClean="0">
                <a:solidFill>
                  <a:srgbClr val="C00000"/>
                </a:solidFill>
              </a:rPr>
              <a:t>Используются   </a:t>
            </a:r>
            <a:r>
              <a:rPr lang="ru-RU" sz="7200" dirty="0" err="1" smtClean="0">
                <a:solidFill>
                  <a:srgbClr val="C00000"/>
                </a:solidFill>
              </a:rPr>
              <a:t>КИМы</a:t>
            </a:r>
            <a:endParaRPr lang="ru-RU" sz="7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381000"/>
            <a:ext cx="4292241" cy="925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Государственный выпускной экзамен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Письменный и устный экзамен с использованием текстов, заданий, тем, билетов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2362200"/>
            <a:ext cx="4290556" cy="2895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Участники: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обучающиеся, имеющие годовые отметки по всем учебным предметам  учебного плана за 9 </a:t>
            </a:r>
            <a:r>
              <a:rPr lang="ru-RU" dirty="0" err="1" smtClean="0"/>
              <a:t>кл</a:t>
            </a:r>
            <a:r>
              <a:rPr lang="ru-RU" dirty="0" smtClean="0"/>
              <a:t>. не ниже «3».</a:t>
            </a:r>
          </a:p>
          <a:p>
            <a:pPr marL="0" indent="0">
              <a:buNone/>
            </a:pPr>
            <a:r>
              <a:rPr lang="ru-RU" u="sng" dirty="0" smtClean="0"/>
              <a:t>Заявление до 01.03.2108г.</a:t>
            </a:r>
          </a:p>
          <a:p>
            <a:pPr>
              <a:buFontTx/>
              <a:buChar char="-"/>
            </a:pPr>
            <a:r>
              <a:rPr lang="ru-RU" dirty="0" smtClean="0"/>
              <a:t>лично;</a:t>
            </a:r>
          </a:p>
          <a:p>
            <a:pPr>
              <a:buFontTx/>
              <a:buChar char="-"/>
            </a:pPr>
            <a:r>
              <a:rPr lang="ru-RU" dirty="0" smtClean="0"/>
              <a:t>родителями (законными представителями);</a:t>
            </a:r>
          </a:p>
          <a:p>
            <a:pPr marL="0" indent="0">
              <a:buNone/>
            </a:pPr>
            <a:r>
              <a:rPr lang="ru-RU" dirty="0" smtClean="0"/>
              <a:t>-    уполномоченными лицами;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Участники: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Обучающиеся с ограниченными возможностями здоровья, дети-инвалиды, имеющие годовые отметки по всем учебным предметам учебного плана за 9 </a:t>
            </a:r>
            <a:r>
              <a:rPr lang="ru-RU" dirty="0" err="1" smtClean="0"/>
              <a:t>кл</a:t>
            </a:r>
            <a:r>
              <a:rPr lang="ru-RU" dirty="0" smtClean="0"/>
              <a:t>. не ниже «3».</a:t>
            </a:r>
          </a:p>
          <a:p>
            <a:pPr marL="0" indent="0">
              <a:buNone/>
            </a:pPr>
            <a:r>
              <a:rPr lang="ru-RU" u="sng" dirty="0" smtClean="0"/>
              <a:t>Заявление до 01.03.2108г.</a:t>
            </a:r>
          </a:p>
          <a:p>
            <a:pPr>
              <a:buFontTx/>
              <a:buChar char="-"/>
            </a:pPr>
            <a:r>
              <a:rPr lang="ru-RU" dirty="0" smtClean="0"/>
              <a:t>лично;</a:t>
            </a:r>
          </a:p>
          <a:p>
            <a:pPr>
              <a:buFontTx/>
              <a:buChar char="-"/>
            </a:pPr>
            <a:r>
              <a:rPr lang="ru-RU" dirty="0" smtClean="0"/>
              <a:t>родителями (законными представителями);</a:t>
            </a:r>
          </a:p>
          <a:p>
            <a:pPr marL="0" indent="0">
              <a:buNone/>
            </a:pPr>
            <a:r>
              <a:rPr lang="ru-RU" dirty="0" smtClean="0"/>
              <a:t>-    уполномоченными лицами;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Дополнительно: </a:t>
            </a:r>
            <a:r>
              <a:rPr lang="ru-RU" dirty="0" smtClean="0"/>
              <a:t>копия рекомендаций ПМПК, оригинал или заверенную копию справки, выданной федеральным государственным  учреждением медико-социальной экспертизы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54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заявлении ГИА -9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 smtClean="0">
                <a:solidFill>
                  <a:srgbClr val="C00000"/>
                </a:solidFill>
              </a:rPr>
              <a:t>1 марта </a:t>
            </a:r>
            <a:r>
              <a:rPr lang="ru-RU" dirty="0" smtClean="0"/>
              <a:t>изменить (дополнить) перечень указанных  в заявлении экзаменов можно только  при наличии </a:t>
            </a:r>
            <a:r>
              <a:rPr lang="ru-RU" dirty="0" smtClean="0">
                <a:solidFill>
                  <a:srgbClr val="C00000"/>
                </a:solidFill>
              </a:rPr>
              <a:t>уважительных причин </a:t>
            </a:r>
            <a:r>
              <a:rPr lang="ru-RU" dirty="0" smtClean="0"/>
              <a:t>(болезни или иных обстоятельств, подтвержденных </a:t>
            </a:r>
            <a:r>
              <a:rPr lang="ru-RU" u="sng" dirty="0" smtClean="0"/>
              <a:t>документально</a:t>
            </a:r>
            <a:r>
              <a:rPr lang="ru-RU" dirty="0" smtClean="0"/>
              <a:t>). В этом случае обучающийся подает заявление  в ГЭК с указанием изменённого перечня учебных предметов, по которым он планирует пройти ГИА, и причины изменения  заявленного ранее перечня. </a:t>
            </a:r>
            <a:r>
              <a:rPr lang="ru-RU" u="sng" dirty="0" smtClean="0"/>
              <a:t>Указанное заявление  подается не позднее чем за две недели до начала соответствующих экзаменов</a:t>
            </a:r>
            <a:r>
              <a:rPr lang="ru-RU" dirty="0" smtClean="0"/>
              <a:t>. Решение принимает председатель ГЭК.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71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обучающихся с ОВЗ, детей-инвалидов: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Количество экзаменов по их желанию может быть сокращено до </a:t>
            </a:r>
            <a:r>
              <a:rPr lang="ru-RU" dirty="0" smtClean="0">
                <a:solidFill>
                  <a:srgbClr val="C00000"/>
                </a:solidFill>
              </a:rPr>
              <a:t>2-х обязательных экзаменов по русскому языку и математике.</a:t>
            </a:r>
          </a:p>
          <a:p>
            <a:pPr marL="0" indent="0">
              <a:buNone/>
            </a:pPr>
            <a:r>
              <a:rPr lang="ru-RU" dirty="0" smtClean="0"/>
              <a:t>Для них  продолжительность экзамена может увеличиваться на </a:t>
            </a:r>
            <a:r>
              <a:rPr lang="ru-RU" dirty="0" smtClean="0">
                <a:solidFill>
                  <a:srgbClr val="C00000"/>
                </a:solidFill>
              </a:rPr>
              <a:t>1, 5 часа, </a:t>
            </a:r>
            <a:r>
              <a:rPr lang="ru-RU" dirty="0" smtClean="0"/>
              <a:t>раздел «говорение» ОГЭ по иностранным языкам</a:t>
            </a:r>
            <a:r>
              <a:rPr lang="ru-RU" dirty="0" smtClean="0">
                <a:solidFill>
                  <a:srgbClr val="C00000"/>
                </a:solidFill>
              </a:rPr>
              <a:t> на 30 минут.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1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Информирование о порядке проведения ГИА-9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 сроках, местах подачи заявлений на прохождение ГИА по учебным предметам – до 31 декабря 2017г.</a:t>
            </a:r>
          </a:p>
          <a:p>
            <a:r>
              <a:rPr lang="ru-RU" dirty="0" smtClean="0"/>
              <a:t>О сроках проведения ГИА – до 1 апреля 2018г.</a:t>
            </a:r>
          </a:p>
          <a:p>
            <a:r>
              <a:rPr lang="ru-RU" dirty="0" smtClean="0"/>
              <a:t>О сроках, местах и порядке подачи и рассмотрения апелляций – до 20 апреля 2018г.</a:t>
            </a:r>
          </a:p>
          <a:p>
            <a:r>
              <a:rPr lang="ru-RU" dirty="0" smtClean="0"/>
              <a:t>О сроках, местах и порядке информирования о результатах ГИА-9 – до 20 апреля 2018г.</a:t>
            </a:r>
          </a:p>
          <a:p>
            <a:pPr marL="0" indent="0" algn="ctr">
              <a:buNone/>
            </a:pPr>
            <a:r>
              <a:rPr lang="ru-RU" dirty="0" smtClean="0"/>
              <a:t>(ознакомление </a:t>
            </a:r>
            <a:r>
              <a:rPr lang="ru-RU" u="sng" dirty="0" smtClean="0"/>
              <a:t>под подпись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3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ГИА-9 (проект)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814972"/>
              </p:ext>
            </p:extLst>
          </p:nvPr>
        </p:nvGraphicFramePr>
        <p:xfrm>
          <a:off x="457200" y="914402"/>
          <a:ext cx="8229600" cy="564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9800"/>
                <a:gridCol w="1905000"/>
                <a:gridCol w="2057400"/>
              </a:tblGrid>
              <a:tr h="48118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672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Иностранные языки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25.05.2018</a:t>
                      </a:r>
                    </a:p>
                    <a:p>
                      <a:r>
                        <a:rPr lang="ru-RU" sz="1400" dirty="0" smtClean="0"/>
                        <a:t>26.05.2018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Резерв: история, биология, физика, география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18.06.2018</a:t>
                      </a:r>
                      <a:endParaRPr lang="ru-RU" sz="1400" dirty="0"/>
                    </a:p>
                  </a:txBody>
                  <a:tcPr/>
                </a:tc>
              </a:tr>
              <a:tr h="4811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Русский язык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29.05.2018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История, биология, физика, география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31.05.2018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Резерв: русский язык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19.06.2018</a:t>
                      </a:r>
                      <a:endParaRPr lang="ru-RU" sz="1400" dirty="0"/>
                    </a:p>
                  </a:txBody>
                  <a:tcPr/>
                </a:tc>
              </a:tr>
              <a:tr h="672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Информатика</a:t>
                      </a:r>
                      <a:r>
                        <a:rPr lang="ru-RU" sz="1400" baseline="0" dirty="0" smtClean="0"/>
                        <a:t> и ИКТ, физика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02.06.2018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Резерв: иностранные</a:t>
                      </a:r>
                      <a:r>
                        <a:rPr lang="ru-RU" sz="1400" baseline="0" dirty="0" smtClean="0"/>
                        <a:t> языки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20.06.2018</a:t>
                      </a:r>
                      <a:endParaRPr lang="ru-RU" sz="1400" dirty="0"/>
                    </a:p>
                  </a:txBody>
                  <a:tcPr/>
                </a:tc>
              </a:tr>
              <a:tr h="4811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Математика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05.06.2018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Резерв: математика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21.06.2018</a:t>
                      </a:r>
                      <a:endParaRPr lang="ru-RU" sz="1400" dirty="0"/>
                    </a:p>
                  </a:txBody>
                  <a:tcPr/>
                </a:tc>
              </a:tr>
              <a:tr h="12260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Информатика и ИКТ, обществознание, литература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07.06.2018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Резерв: обществознание, химия, информатика и ИКТ, литература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22.06.2018</a:t>
                      </a:r>
                      <a:endParaRPr lang="ru-RU" sz="1400" dirty="0"/>
                    </a:p>
                  </a:txBody>
                  <a:tcPr/>
                </a:tc>
              </a:tr>
              <a:tr h="481183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Резерв по всем предметам: 23.06.2018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1183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Дополнительный</a:t>
                      </a:r>
                      <a:r>
                        <a:rPr lang="ru-RU" b="1" baseline="0" dirty="0" smtClean="0"/>
                        <a:t> период с 4 по 21 сентября 2018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2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484</TotalTime>
  <Words>1528</Words>
  <Application>Microsoft Office PowerPoint</Application>
  <PresentationFormat>Экран (4:3)</PresentationFormat>
  <Paragraphs>239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Порядок проведения государственной итоговой аттестации по программам  основного общего образования в 2017-2018 учебном году</vt:lpstr>
      <vt:lpstr>Федеральные нормативные документы</vt:lpstr>
      <vt:lpstr>ст. 59 ФЗ «Об образовании в РФ» </vt:lpstr>
      <vt:lpstr>Какие экзамены включает в себя ГИА-9 в 2017-2018гг</vt:lpstr>
      <vt:lpstr>Формы проведения ГИА-9</vt:lpstr>
      <vt:lpstr>Изменения в заявлении ГИА -9</vt:lpstr>
      <vt:lpstr>Для обучающихся с ОВЗ, детей-инвалидов:</vt:lpstr>
      <vt:lpstr>Информирование о порядке проведения ГИА-9</vt:lpstr>
      <vt:lpstr>Расписание ГИА-9 (проект)</vt:lpstr>
      <vt:lpstr>Повторная сдача ГИА в текущем учебном году</vt:lpstr>
      <vt:lpstr>Средства обучения и воспитания, которыми можно пользоваться на   ОГЭ</vt:lpstr>
      <vt:lpstr>Правила проведения ГИА</vt:lpstr>
      <vt:lpstr>Во время экзамена</vt:lpstr>
      <vt:lpstr>Запрещается иметь при себе:</vt:lpstr>
      <vt:lpstr>Проверка и оценивание экзаменационных работ</vt:lpstr>
      <vt:lpstr>Проверка и оценивание экзаменационных работ</vt:lpstr>
      <vt:lpstr>Порядок подачи апелляции</vt:lpstr>
      <vt:lpstr>Продолжительность экзаменов в 2018г.</vt:lpstr>
      <vt:lpstr>Шкала перевода баллов  в отметку  на федеральном уровне 2018г.</vt:lpstr>
      <vt:lpstr>Порядок выставления оценок в аттестат</vt:lpstr>
      <vt:lpstr>Подробную информацию можно получить на: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государственной итоговой аттестации по программам  основного общего образования в 2017-2018 учебном году</dc:title>
  <dc:creator>РОО</dc:creator>
  <cp:lastModifiedBy>РОО</cp:lastModifiedBy>
  <cp:revision>27</cp:revision>
  <dcterms:created xsi:type="dcterms:W3CDTF">2017-11-02T09:26:58Z</dcterms:created>
  <dcterms:modified xsi:type="dcterms:W3CDTF">2017-11-07T05:25:10Z</dcterms:modified>
</cp:coreProperties>
</file>